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mo" panose="020B0604020202020204" charset="0"/>
      <p:regular r:id="rId10"/>
    </p:embeddedFont>
    <p:embeddedFont>
      <p:font typeface="Arimo Bold" panose="020B0604020202020204" charset="0"/>
      <p:regular r:id="rId11"/>
    </p:embeddedFont>
    <p:embeddedFont>
      <p:font typeface="Biski Bold" panose="020B0604020202020204" charset="-34"/>
      <p:regular r:id="rId12"/>
    </p:embeddedFont>
    <p:embeddedFont>
      <p:font typeface="Cinzel Bold" panose="020B0604020202020204" charset="0"/>
      <p:regular r:id="rId13"/>
    </p:embeddedFont>
    <p:embeddedFont>
      <p:font typeface="Fredoka" panose="020B0604020202020204" charset="0"/>
      <p:regular r:id="rId14"/>
    </p:embeddedFont>
    <p:embeddedFont>
      <p:font typeface="Gagalin" panose="020B0604020202020204" charset="0"/>
      <p:regular r:id="rId15"/>
    </p:embeddedFont>
    <p:embeddedFont>
      <p:font typeface="Lato" panose="020F0502020204030203" pitchFamily="34" charset="0"/>
      <p:regular r:id="rId16"/>
    </p:embeddedFont>
    <p:embeddedFont>
      <p:font typeface="Magnolia Script" panose="020B0604020202020204" charset="0"/>
      <p:regular r:id="rId17"/>
    </p:embeddedFont>
    <p:embeddedFont>
      <p:font typeface="Norwester" panose="020B0604020202020204" charset="0"/>
      <p:regular r:id="rId18"/>
    </p:embeddedFont>
    <p:embeddedFont>
      <p:font typeface="Noto Serif Ethiopic Condensed" panose="020B0604020202020204" charset="0"/>
      <p:regular r:id="rId19"/>
    </p:embeddedFont>
    <p:embeddedFont>
      <p:font typeface="Noto Serif Ethiopic Condensed Bold" panose="020B0604020202020204" charset="0"/>
      <p:regular r:id="rId20"/>
    </p:embeddedFont>
    <p:embeddedFont>
      <p:font typeface="Sniglet" panose="020B0604020202020204" charset="0"/>
      <p:regular r:id="rId21"/>
    </p:embeddedFont>
    <p:embeddedFont>
      <p:font typeface="TT Drugs" panose="020B0604020202020204" charset="0"/>
      <p:regular r:id="rId22"/>
    </p:embeddedFont>
    <p:embeddedFont>
      <p:font typeface="TT Drugs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3" d="100"/>
          <a:sy n="63" d="100"/>
        </p:scale>
        <p:origin x="38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31.01.2026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44500" y="4451264"/>
            <a:ext cx="18732500" cy="6032500"/>
            <a:chOff x="0" y="0"/>
            <a:chExt cx="4933663" cy="158880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33662" cy="1588807"/>
            </a:xfrm>
            <a:custGeom>
              <a:avLst/>
              <a:gdLst/>
              <a:ahLst/>
              <a:cxnLst/>
              <a:rect l="l" t="t" r="r" b="b"/>
              <a:pathLst>
                <a:path w="4933662" h="1588807">
                  <a:moveTo>
                    <a:pt x="0" y="0"/>
                  </a:moveTo>
                  <a:lnTo>
                    <a:pt x="4933662" y="0"/>
                  </a:lnTo>
                  <a:lnTo>
                    <a:pt x="4933662" y="1588807"/>
                  </a:lnTo>
                  <a:lnTo>
                    <a:pt x="0" y="1588807"/>
                  </a:lnTo>
                  <a:close/>
                </a:path>
              </a:pathLst>
            </a:custGeom>
            <a:solidFill>
              <a:srgbClr val="B7EDF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33663" cy="16269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510250" cy="5737594"/>
            <a:chOff x="0" y="0"/>
            <a:chExt cx="24680333" cy="76501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680295" cy="7650076"/>
            </a:xfrm>
            <a:custGeom>
              <a:avLst/>
              <a:gdLst/>
              <a:ahLst/>
              <a:cxnLst/>
              <a:rect l="l" t="t" r="r" b="b"/>
              <a:pathLst>
                <a:path w="24680295" h="7650076">
                  <a:moveTo>
                    <a:pt x="0" y="0"/>
                  </a:moveTo>
                  <a:lnTo>
                    <a:pt x="24680295" y="0"/>
                  </a:lnTo>
                  <a:lnTo>
                    <a:pt x="24680295" y="7650076"/>
                  </a:lnTo>
                  <a:lnTo>
                    <a:pt x="0" y="76500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3768" b="-3769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3592275" y="6654752"/>
            <a:ext cx="1588651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 b="1">
                <a:solidFill>
                  <a:srgbClr val="274CA7"/>
                </a:solidFill>
                <a:latin typeface="Arimo Bold"/>
                <a:ea typeface="Arimo Bold"/>
                <a:cs typeface="Arimo Bold"/>
                <a:sym typeface="Arimo Bold"/>
              </a:rPr>
              <a:t>HackTrix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925287" y="7200814"/>
            <a:ext cx="3323987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 b="1">
                <a:solidFill>
                  <a:srgbClr val="274CA7"/>
                </a:solidFill>
                <a:latin typeface="Arimo Bold"/>
                <a:ea typeface="Arimo Bold"/>
                <a:cs typeface="Arimo Bold"/>
                <a:sym typeface="Arimo Bold"/>
              </a:rPr>
              <a:t>Naithan Kant Jena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55478" y="5844082"/>
            <a:ext cx="3254521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  <a:spcBef>
                <a:spcPct val="0"/>
              </a:spcBef>
            </a:pPr>
            <a:r>
              <a:rPr lang="en-US" sz="3600" u="sng" dirty="0">
                <a:solidFill>
                  <a:srgbClr val="000000"/>
                </a:solidFill>
                <a:latin typeface="Gagalin"/>
                <a:ea typeface="Gagalin"/>
                <a:cs typeface="Gagalin"/>
                <a:sym typeface="Gagalin"/>
              </a:rPr>
              <a:t>Team Details: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72411" y="6654752"/>
            <a:ext cx="2555200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a.Team Name: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2411" y="7219864"/>
            <a:ext cx="3931325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b.Team Leader Name: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86937" y="7743739"/>
            <a:ext cx="3916799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c.Problem Statement: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006312" y="7781839"/>
            <a:ext cx="14974281" cy="1390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 b="1">
                <a:solidFill>
                  <a:srgbClr val="274CA7"/>
                </a:solidFill>
                <a:latin typeface="Arimo Bold"/>
                <a:ea typeface="Arimo Bold"/>
                <a:cs typeface="Arimo Bold"/>
                <a:sym typeface="Arimo Bold"/>
              </a:rPr>
              <a:t>               “Programming often feels challenging and uninteresting for beginners due to abstract learning methods. An open-world puzzle-based approach can make learning coding engaging, interactive, and fun.”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9602" y="348348"/>
            <a:ext cx="3653057" cy="654853"/>
            <a:chOff x="0" y="0"/>
            <a:chExt cx="4870742" cy="8731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704" cy="873125"/>
            </a:xfrm>
            <a:custGeom>
              <a:avLst/>
              <a:gdLst/>
              <a:ahLst/>
              <a:cxnLst/>
              <a:rect l="l" t="t" r="r" b="b"/>
              <a:pathLst>
                <a:path w="4870704" h="873125">
                  <a:moveTo>
                    <a:pt x="0" y="0"/>
                  </a:moveTo>
                  <a:lnTo>
                    <a:pt x="4870704" y="0"/>
                  </a:lnTo>
                  <a:lnTo>
                    <a:pt x="4870704" y="873125"/>
                  </a:lnTo>
                  <a:lnTo>
                    <a:pt x="0" y="8731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 b="-1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8380261" y="1333700"/>
            <a:ext cx="9732018" cy="8369536"/>
          </a:xfrm>
          <a:custGeom>
            <a:avLst/>
            <a:gdLst/>
            <a:ahLst/>
            <a:cxnLst/>
            <a:rect l="l" t="t" r="r" b="b"/>
            <a:pathLst>
              <a:path w="9732018" h="8369536">
                <a:moveTo>
                  <a:pt x="0" y="0"/>
                </a:moveTo>
                <a:lnTo>
                  <a:pt x="9732018" y="0"/>
                </a:lnTo>
                <a:lnTo>
                  <a:pt x="9732018" y="8369535"/>
                </a:lnTo>
                <a:lnTo>
                  <a:pt x="0" y="83695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319602" y="1452117"/>
            <a:ext cx="7888277" cy="8251118"/>
            <a:chOff x="0" y="0"/>
            <a:chExt cx="2077571" cy="21731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77571" cy="2173134"/>
            </a:xfrm>
            <a:custGeom>
              <a:avLst/>
              <a:gdLst/>
              <a:ahLst/>
              <a:cxnLst/>
              <a:rect l="l" t="t" r="r" b="b"/>
              <a:pathLst>
                <a:path w="2077571" h="2173134">
                  <a:moveTo>
                    <a:pt x="0" y="0"/>
                  </a:moveTo>
                  <a:lnTo>
                    <a:pt x="2077571" y="0"/>
                  </a:lnTo>
                  <a:lnTo>
                    <a:pt x="2077571" y="2173134"/>
                  </a:lnTo>
                  <a:lnTo>
                    <a:pt x="0" y="2173134"/>
                  </a:lnTo>
                  <a:close/>
                </a:path>
              </a:pathLst>
            </a:custGeom>
            <a:solidFill>
              <a:srgbClr val="B7EDF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077571" cy="22112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525039" y="2149152"/>
            <a:ext cx="451337" cy="536508"/>
          </a:xfrm>
          <a:custGeom>
            <a:avLst/>
            <a:gdLst/>
            <a:ahLst/>
            <a:cxnLst/>
            <a:rect l="l" t="t" r="r" b="b"/>
            <a:pathLst>
              <a:path w="451337" h="536508">
                <a:moveTo>
                  <a:pt x="0" y="0"/>
                </a:moveTo>
                <a:lnTo>
                  <a:pt x="451337" y="0"/>
                </a:lnTo>
                <a:lnTo>
                  <a:pt x="451337" y="536508"/>
                </a:lnTo>
                <a:lnTo>
                  <a:pt x="0" y="5365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452276" y="1635076"/>
            <a:ext cx="470284" cy="409575"/>
          </a:xfrm>
          <a:custGeom>
            <a:avLst/>
            <a:gdLst/>
            <a:ahLst/>
            <a:cxnLst/>
            <a:rect l="l" t="t" r="r" b="b"/>
            <a:pathLst>
              <a:path w="470284" h="409575">
                <a:moveTo>
                  <a:pt x="0" y="0"/>
                </a:moveTo>
                <a:lnTo>
                  <a:pt x="470284" y="0"/>
                </a:lnTo>
                <a:lnTo>
                  <a:pt x="470284" y="409575"/>
                </a:lnTo>
                <a:lnTo>
                  <a:pt x="0" y="4095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8893663" y="2128545"/>
            <a:ext cx="6844522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 u="sng">
                <a:solidFill>
                  <a:srgbClr val="274CA7"/>
                </a:solidFill>
                <a:latin typeface="Sniglet"/>
                <a:ea typeface="Sniglet"/>
                <a:cs typeface="Sniglet"/>
                <a:sym typeface="Sniglet"/>
              </a:rPr>
              <a:t>Proposed Solution: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9044" y="1508649"/>
            <a:ext cx="6763956" cy="640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65"/>
              </a:lnSpc>
              <a:spcBef>
                <a:spcPct val="0"/>
              </a:spcBef>
            </a:pPr>
            <a:r>
              <a:rPr lang="en-US" sz="4304" u="sng">
                <a:solidFill>
                  <a:srgbClr val="000000"/>
                </a:solidFill>
                <a:latin typeface="Sniglet"/>
                <a:ea typeface="Sniglet"/>
                <a:cs typeface="Sniglet"/>
                <a:sym typeface="Sniglet"/>
              </a:rPr>
              <a:t>Problem Statement: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952814" y="3086100"/>
            <a:ext cx="8980827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b="1">
                <a:solidFill>
                  <a:srgbClr val="434343"/>
                </a:solidFill>
                <a:latin typeface="Arimo Bold"/>
                <a:ea typeface="Arimo Bold"/>
                <a:cs typeface="Arimo Bold"/>
                <a:sym typeface="Arimo Bold"/>
              </a:rPr>
              <a:t>We introduce a game-based learning platform designed to make coding simple, engaging, and enjoyable.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952814" y="4360569"/>
            <a:ext cx="8980827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b="1">
                <a:solidFill>
                  <a:srgbClr val="434343"/>
                </a:solidFill>
                <a:latin typeface="Arimo Bold"/>
                <a:ea typeface="Arimo Bold"/>
                <a:cs typeface="Arimo Bold"/>
                <a:sym typeface="Arimo Bold"/>
              </a:rPr>
              <a:t>The platform helps users learn programming concepts</a:t>
            </a:r>
          </a:p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b="1">
                <a:solidFill>
                  <a:srgbClr val="434343"/>
                </a:solidFill>
                <a:latin typeface="Arimo Bold"/>
                <a:ea typeface="Arimo Bold"/>
                <a:cs typeface="Arimo Bold"/>
                <a:sym typeface="Arimo Bold"/>
              </a:rPr>
              <a:t>through interactive gameplay, encouraging learning by</a:t>
            </a:r>
          </a:p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b="1">
                <a:solidFill>
                  <a:srgbClr val="434343"/>
                </a:solidFill>
                <a:latin typeface="Arimo Bold"/>
                <a:ea typeface="Arimo Bold"/>
                <a:cs typeface="Arimo Bold"/>
                <a:sym typeface="Arimo Bold"/>
              </a:rPr>
              <a:t>practice rather than memorization.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222581" y="5937568"/>
            <a:ext cx="2123242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40"/>
              </a:lnSpc>
              <a:spcBef>
                <a:spcPct val="0"/>
              </a:spcBef>
            </a:pPr>
            <a:r>
              <a:rPr lang="en-US" sz="2700" u="sng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How It Helps: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525039" y="6699568"/>
            <a:ext cx="5581769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5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•Makes learning coding more engaging.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25039" y="7202192"/>
            <a:ext cx="7187446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5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•Reduces fear and confusion around programming.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25039" y="7716542"/>
            <a:ext cx="4064080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5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•Encourages logical thinking.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525039" y="8227166"/>
            <a:ext cx="6693337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5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•Improves interest and confidence in beginners.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52276" y="2255544"/>
            <a:ext cx="7327935" cy="6686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799" b="1">
                <a:solidFill>
                  <a:srgbClr val="004AAD"/>
                </a:solidFill>
                <a:latin typeface="Arimo Bold"/>
                <a:ea typeface="Arimo Bold"/>
                <a:cs typeface="Arimo Bold"/>
                <a:sym typeface="Arimo Bold"/>
              </a:rPr>
              <a:t>Learning programming is often boring, confusing, and overwhelming for beginners.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799" b="1">
                <a:solidFill>
                  <a:srgbClr val="004AAD"/>
                </a:solidFill>
                <a:latin typeface="Arimo Bold"/>
                <a:ea typeface="Arimo Bold"/>
                <a:cs typeface="Arimo Bold"/>
                <a:sym typeface="Arimo Bold"/>
              </a:rPr>
              <a:t>Most existing platforms are text-based and lack real-world interaction, which results in: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US" sz="2799" b="1">
              <a:solidFill>
                <a:srgbClr val="004AAD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US" sz="2799" b="1">
              <a:solidFill>
                <a:srgbClr val="004AAD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US" sz="2799" b="1">
              <a:solidFill>
                <a:srgbClr val="004AAD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US" sz="2799" b="1">
              <a:solidFill>
                <a:srgbClr val="004AAD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US" sz="2799" b="1">
              <a:solidFill>
                <a:srgbClr val="004AAD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US" sz="2799" b="1">
              <a:solidFill>
                <a:srgbClr val="004AAD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just">
              <a:lnSpc>
                <a:spcPts val="3240"/>
              </a:lnSpc>
              <a:spcBef>
                <a:spcPct val="0"/>
              </a:spcBef>
            </a:pPr>
            <a:r>
              <a:rPr lang="en-US" sz="2700" b="1">
                <a:solidFill>
                  <a:srgbClr val="274CA7"/>
                </a:solidFill>
                <a:latin typeface="Arimo Bold"/>
                <a:ea typeface="Arimo Bold"/>
                <a:cs typeface="Arimo Bold"/>
                <a:sym typeface="Arimo Bold"/>
              </a:rPr>
              <a:t>There is a strong need for a fun, interactive, and immersive learning experience that makes programming easier and more engaging.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-561035" y="4333875"/>
            <a:ext cx="8768914" cy="3351160"/>
            <a:chOff x="0" y="0"/>
            <a:chExt cx="11691885" cy="4468213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219075"/>
              <a:ext cx="8885956" cy="765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40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920126" y="539770"/>
              <a:ext cx="8255274" cy="73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  <a:spcBef>
                  <a:spcPct val="0"/>
                </a:spcBef>
              </a:pPr>
              <a:r>
                <a:rPr lang="en-US" sz="2600" b="1">
                  <a:solidFill>
                    <a:srgbClr val="274CA7"/>
                  </a:solidFill>
                  <a:latin typeface="Biski Bold"/>
                  <a:ea typeface="Biski Bold"/>
                  <a:cs typeface="Biski Bold"/>
                  <a:sym typeface="Biski Bold"/>
                </a:rPr>
                <a:t>-Low engagement and motivation.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101964" y="1254392"/>
              <a:ext cx="9515616" cy="1250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  <a:spcBef>
                  <a:spcPct val="0"/>
                </a:spcBef>
              </a:pPr>
              <a:r>
                <a:rPr lang="en-US" sz="2600" b="1">
                  <a:solidFill>
                    <a:srgbClr val="274CA7"/>
                  </a:solidFill>
                  <a:latin typeface="Biski Bold"/>
                  <a:ea typeface="Biski Bold"/>
                  <a:cs typeface="Biski Bold"/>
                  <a:sym typeface="Biski Bold"/>
                </a:rPr>
                <a:t>-Difficulty in choosing the right programming language.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285150" y="2489713"/>
              <a:ext cx="7973298" cy="730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  <a:spcBef>
                  <a:spcPct val="0"/>
                </a:spcBef>
              </a:pPr>
              <a:r>
                <a:rPr lang="en-US" sz="2600" b="1">
                  <a:solidFill>
                    <a:srgbClr val="274CA7"/>
                  </a:solidFill>
                  <a:latin typeface="Biski Bold"/>
                  <a:ea typeface="Biski Bold"/>
                  <a:cs typeface="Biski Bold"/>
                  <a:sym typeface="Biski Bold"/>
                </a:rPr>
                <a:t>-Poor practical exposure.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879996" y="3217263"/>
              <a:ext cx="10811889" cy="1250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20"/>
                </a:lnSpc>
                <a:spcBef>
                  <a:spcPct val="0"/>
                </a:spcBef>
              </a:pPr>
              <a:r>
                <a:rPr lang="en-US" sz="2600" b="1">
                  <a:solidFill>
                    <a:srgbClr val="274CA7"/>
                  </a:solidFill>
                  <a:latin typeface="Biski Bold"/>
                  <a:ea typeface="Biski Bold"/>
                  <a:cs typeface="Biski Bold"/>
                  <a:sym typeface="Biski Bold"/>
                </a:rPr>
                <a:t>-High dropout rates among learners.</a:t>
              </a:r>
            </a:p>
            <a:p>
              <a:pPr algn="ctr">
                <a:lnSpc>
                  <a:spcPts val="3120"/>
                </a:lnSpc>
                <a:spcBef>
                  <a:spcPct val="0"/>
                </a:spcBef>
              </a:pPr>
              <a:endParaRPr lang="en-US" sz="2600" b="1">
                <a:solidFill>
                  <a:srgbClr val="274CA7"/>
                </a:solidFill>
                <a:latin typeface="Biski Bold"/>
                <a:ea typeface="Biski Bold"/>
                <a:cs typeface="Biski Bold"/>
                <a:sym typeface="Biski Bold"/>
              </a:endParaRPr>
            </a:p>
          </p:txBody>
        </p:sp>
      </p:grpSp>
    </p:spTree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391361"/>
            <a:ext cx="18721365" cy="10678361"/>
            <a:chOff x="0" y="0"/>
            <a:chExt cx="4930730" cy="28124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30730" cy="2812408"/>
            </a:xfrm>
            <a:custGeom>
              <a:avLst/>
              <a:gdLst/>
              <a:ahLst/>
              <a:cxnLst/>
              <a:rect l="l" t="t" r="r" b="b"/>
              <a:pathLst>
                <a:path w="4930730" h="2812408">
                  <a:moveTo>
                    <a:pt x="0" y="0"/>
                  </a:moveTo>
                  <a:lnTo>
                    <a:pt x="4930730" y="0"/>
                  </a:lnTo>
                  <a:lnTo>
                    <a:pt x="4930730" y="2812408"/>
                  </a:lnTo>
                  <a:lnTo>
                    <a:pt x="0" y="2812408"/>
                  </a:lnTo>
                  <a:close/>
                </a:path>
              </a:pathLst>
            </a:custGeom>
            <a:solidFill>
              <a:srgbClr val="B7EDF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30730" cy="28505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19602" y="183347"/>
            <a:ext cx="3653057" cy="654853"/>
            <a:chOff x="0" y="0"/>
            <a:chExt cx="4870742" cy="87313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70704" cy="873125"/>
            </a:xfrm>
            <a:custGeom>
              <a:avLst/>
              <a:gdLst/>
              <a:ahLst/>
              <a:cxnLst/>
              <a:rect l="l" t="t" r="r" b="b"/>
              <a:pathLst>
                <a:path w="4870704" h="873125">
                  <a:moveTo>
                    <a:pt x="0" y="0"/>
                  </a:moveTo>
                  <a:lnTo>
                    <a:pt x="4870704" y="0"/>
                  </a:lnTo>
                  <a:lnTo>
                    <a:pt x="4870704" y="873125"/>
                  </a:lnTo>
                  <a:lnTo>
                    <a:pt x="0" y="8731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 b="-1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>
            <a:off x="7322949" y="5817358"/>
            <a:ext cx="10826375" cy="4469642"/>
          </a:xfrm>
          <a:custGeom>
            <a:avLst/>
            <a:gdLst/>
            <a:ahLst/>
            <a:cxnLst/>
            <a:rect l="l" t="t" r="r" b="b"/>
            <a:pathLst>
              <a:path w="10826375" h="4469642">
                <a:moveTo>
                  <a:pt x="0" y="0"/>
                </a:moveTo>
                <a:lnTo>
                  <a:pt x="10826374" y="0"/>
                </a:lnTo>
                <a:lnTo>
                  <a:pt x="10826374" y="4469642"/>
                </a:lnTo>
                <a:lnTo>
                  <a:pt x="0" y="44696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AutoShape 8"/>
          <p:cNvSpPr/>
          <p:nvPr/>
        </p:nvSpPr>
        <p:spPr>
          <a:xfrm flipV="1">
            <a:off x="7322986" y="6531084"/>
            <a:ext cx="10522569" cy="2048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 flipH="1">
            <a:off x="319602" y="1028700"/>
            <a:ext cx="11317783" cy="4672518"/>
          </a:xfrm>
          <a:custGeom>
            <a:avLst/>
            <a:gdLst/>
            <a:ahLst/>
            <a:cxnLst/>
            <a:rect l="l" t="t" r="r" b="b"/>
            <a:pathLst>
              <a:path w="11317783" h="4672518">
                <a:moveTo>
                  <a:pt x="11317783" y="0"/>
                </a:moveTo>
                <a:lnTo>
                  <a:pt x="0" y="0"/>
                </a:lnTo>
                <a:lnTo>
                  <a:pt x="0" y="4672518"/>
                </a:lnTo>
                <a:lnTo>
                  <a:pt x="11317783" y="4672518"/>
                </a:lnTo>
                <a:lnTo>
                  <a:pt x="1131778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859014" y="1276564"/>
            <a:ext cx="10546366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9"/>
              </a:lnSpc>
              <a:spcBef>
                <a:spcPct val="0"/>
              </a:spcBef>
            </a:pPr>
            <a:r>
              <a:rPr lang="en-US" sz="2949">
                <a:solidFill>
                  <a:srgbClr val="004AAD"/>
                </a:solidFill>
                <a:latin typeface="Sniglet"/>
                <a:ea typeface="Sniglet"/>
                <a:cs typeface="Sniglet"/>
                <a:sym typeface="Sniglet"/>
              </a:rPr>
              <a:t>a. How different is it from any of the other existing ideas?</a:t>
            </a:r>
          </a:p>
        </p:txBody>
      </p:sp>
      <p:sp>
        <p:nvSpPr>
          <p:cNvPr id="11" name="AutoShape 11"/>
          <p:cNvSpPr/>
          <p:nvPr/>
        </p:nvSpPr>
        <p:spPr>
          <a:xfrm flipV="1">
            <a:off x="596683" y="1801421"/>
            <a:ext cx="110710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8761163" y="6000669"/>
            <a:ext cx="7949946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83"/>
              </a:lnSpc>
              <a:spcBef>
                <a:spcPct val="0"/>
              </a:spcBef>
            </a:pPr>
            <a:r>
              <a:rPr lang="en-US" sz="2986">
                <a:solidFill>
                  <a:srgbClr val="274CA7"/>
                </a:solidFill>
                <a:latin typeface="Sniglet"/>
                <a:ea typeface="Sniglet"/>
                <a:cs typeface="Sniglet"/>
                <a:sym typeface="Sniglet"/>
              </a:rPr>
              <a:t>b. How will it be able to solve the problem?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59014" y="4598158"/>
            <a:ext cx="10324066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agnolia Script"/>
                <a:ea typeface="Magnolia Script"/>
                <a:cs typeface="Magnolia Script"/>
                <a:sym typeface="Magnolia Script"/>
              </a:rPr>
              <a:t>“It’s Creativity can and will attract the User and he/she will understand the concept.”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58982" y="1980241"/>
            <a:ext cx="10839024" cy="2943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7043" lvl="1" indent="-298522" algn="l">
              <a:lnSpc>
                <a:spcPts val="3318"/>
              </a:lnSpc>
              <a:buFont typeface="Arial"/>
              <a:buChar char="•"/>
            </a:pPr>
            <a:r>
              <a:rPr lang="en-US" sz="2765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This concept makes coding simple, engaging, and fun by combining creativity with learning, removing the fear and complexity students often face.</a:t>
            </a:r>
          </a:p>
          <a:p>
            <a:pPr marL="597043" lvl="1" indent="-298522" algn="l">
              <a:lnSpc>
                <a:spcPts val="3318"/>
              </a:lnSpc>
              <a:buFont typeface="Arial"/>
              <a:buChar char="•"/>
            </a:pPr>
            <a:r>
              <a:rPr lang="en-US" sz="2765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As an open-world coder-building game, it turns gameplay into an interactive learning experience where users naturally develop coding skills.</a:t>
            </a:r>
          </a:p>
          <a:p>
            <a:pPr algn="l">
              <a:lnSpc>
                <a:spcPts val="3318"/>
              </a:lnSpc>
            </a:pPr>
            <a:endParaRPr lang="en-US" sz="2765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322949" y="6801960"/>
            <a:ext cx="10359613" cy="2524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7043" lvl="1" indent="-298522" algn="l">
              <a:lnSpc>
                <a:spcPts val="3318"/>
              </a:lnSpc>
              <a:buFont typeface="Arial"/>
              <a:buChar char="•"/>
            </a:pPr>
            <a:r>
              <a:rPr lang="en-US" sz="2765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game solves the learning problem by teaching multiple programming languages in a playful, interactive way that helps users easily understand coding concepts.</a:t>
            </a:r>
          </a:p>
          <a:p>
            <a:pPr marL="597043" lvl="1" indent="-298522" algn="l">
              <a:lnSpc>
                <a:spcPts val="3318"/>
              </a:lnSpc>
              <a:buFont typeface="Arial"/>
              <a:buChar char="•"/>
            </a:pPr>
            <a:r>
              <a:rPr lang="en-US" sz="2765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 level-based system guides learners from basic concepts to advanced topics like OOPS, increasing difficulty as skills grow.</a:t>
            </a:r>
          </a:p>
          <a:p>
            <a:pPr algn="l">
              <a:lnSpc>
                <a:spcPts val="3318"/>
              </a:lnSpc>
            </a:pPr>
            <a:endParaRPr lang="en-US" sz="2765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702569" y="9084208"/>
            <a:ext cx="10324066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agnolia Script"/>
                <a:ea typeface="Magnolia Script"/>
                <a:cs typeface="Magnolia Script"/>
                <a:sym typeface="Magnolia Script"/>
              </a:rPr>
              <a:t>“Learning through levels turns complex coding concepts into achievable milestones.”</a:t>
            </a:r>
          </a:p>
        </p:txBody>
      </p: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9602" y="348348"/>
            <a:ext cx="3653057" cy="654853"/>
            <a:chOff x="0" y="0"/>
            <a:chExt cx="4870742" cy="8731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704" cy="873125"/>
            </a:xfrm>
            <a:custGeom>
              <a:avLst/>
              <a:gdLst/>
              <a:ahLst/>
              <a:cxnLst/>
              <a:rect l="l" t="t" r="r" b="b"/>
              <a:pathLst>
                <a:path w="4870704" h="873125">
                  <a:moveTo>
                    <a:pt x="0" y="0"/>
                  </a:moveTo>
                  <a:lnTo>
                    <a:pt x="4870704" y="0"/>
                  </a:lnTo>
                  <a:lnTo>
                    <a:pt x="4870704" y="873125"/>
                  </a:lnTo>
                  <a:lnTo>
                    <a:pt x="0" y="8731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 b="-1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736748" y="2823715"/>
            <a:ext cx="7299295" cy="3987240"/>
          </a:xfrm>
          <a:custGeom>
            <a:avLst/>
            <a:gdLst/>
            <a:ahLst/>
            <a:cxnLst/>
            <a:rect l="l" t="t" r="r" b="b"/>
            <a:pathLst>
              <a:path w="7299295" h="3987240">
                <a:moveTo>
                  <a:pt x="0" y="0"/>
                </a:moveTo>
                <a:lnTo>
                  <a:pt x="7299295" y="0"/>
                </a:lnTo>
                <a:lnTo>
                  <a:pt x="7299295" y="3987239"/>
                </a:lnTo>
                <a:lnTo>
                  <a:pt x="0" y="39872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797518" y="2856316"/>
            <a:ext cx="7177756" cy="824657"/>
            <a:chOff x="0" y="0"/>
            <a:chExt cx="1890438" cy="2171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90438" cy="217194"/>
            </a:xfrm>
            <a:custGeom>
              <a:avLst/>
              <a:gdLst/>
              <a:ahLst/>
              <a:cxnLst/>
              <a:rect l="l" t="t" r="r" b="b"/>
              <a:pathLst>
                <a:path w="1890438" h="217194">
                  <a:moveTo>
                    <a:pt x="0" y="0"/>
                  </a:moveTo>
                  <a:lnTo>
                    <a:pt x="1890438" y="0"/>
                  </a:lnTo>
                  <a:lnTo>
                    <a:pt x="1890438" y="217194"/>
                  </a:lnTo>
                  <a:lnTo>
                    <a:pt x="0" y="217194"/>
                  </a:lnTo>
                  <a:close/>
                </a:path>
              </a:pathLst>
            </a:custGeom>
            <a:solidFill>
              <a:srgbClr val="B7EDF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890438" cy="2552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258635" y="1765202"/>
            <a:ext cx="17214752" cy="62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19"/>
              </a:lnSpc>
            </a:pPr>
            <a:r>
              <a:rPr lang="en-US" sz="4099" u="sng">
                <a:solidFill>
                  <a:srgbClr val="274CA7"/>
                </a:solidFill>
                <a:latin typeface="Fredoka"/>
                <a:ea typeface="Fredoka"/>
                <a:cs typeface="Fredoka"/>
                <a:sym typeface="Fredoka"/>
              </a:rPr>
              <a:t>By The Solution </a:t>
            </a:r>
          </a:p>
        </p:txBody>
      </p:sp>
      <p:sp>
        <p:nvSpPr>
          <p:cNvPr id="9" name="Freeform 9"/>
          <p:cNvSpPr/>
          <p:nvPr/>
        </p:nvSpPr>
        <p:spPr>
          <a:xfrm>
            <a:off x="9449316" y="2823715"/>
            <a:ext cx="7299295" cy="3987240"/>
          </a:xfrm>
          <a:custGeom>
            <a:avLst/>
            <a:gdLst/>
            <a:ahLst/>
            <a:cxnLst/>
            <a:rect l="l" t="t" r="r" b="b"/>
            <a:pathLst>
              <a:path w="7299295" h="3987240">
                <a:moveTo>
                  <a:pt x="0" y="0"/>
                </a:moveTo>
                <a:lnTo>
                  <a:pt x="7299294" y="0"/>
                </a:lnTo>
                <a:lnTo>
                  <a:pt x="7299294" y="3987239"/>
                </a:lnTo>
                <a:lnTo>
                  <a:pt x="0" y="39872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510085" y="2870604"/>
            <a:ext cx="7177756" cy="824657"/>
            <a:chOff x="0" y="0"/>
            <a:chExt cx="1890438" cy="21719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90438" cy="217194"/>
            </a:xfrm>
            <a:custGeom>
              <a:avLst/>
              <a:gdLst/>
              <a:ahLst/>
              <a:cxnLst/>
              <a:rect l="l" t="t" r="r" b="b"/>
              <a:pathLst>
                <a:path w="1890438" h="217194">
                  <a:moveTo>
                    <a:pt x="0" y="0"/>
                  </a:moveTo>
                  <a:lnTo>
                    <a:pt x="1890438" y="0"/>
                  </a:lnTo>
                  <a:lnTo>
                    <a:pt x="1890438" y="217194"/>
                  </a:lnTo>
                  <a:lnTo>
                    <a:pt x="0" y="217194"/>
                  </a:lnTo>
                  <a:close/>
                </a:path>
              </a:pathLst>
            </a:custGeom>
            <a:solidFill>
              <a:srgbClr val="B7EDF7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890438" cy="2552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9449316" y="2956617"/>
            <a:ext cx="7294750" cy="1657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400" b="1">
                <a:solidFill>
                  <a:srgbClr val="000000"/>
                </a:solidFill>
                <a:latin typeface="Noto Serif Ethiopic Condensed Bold"/>
                <a:ea typeface="Noto Serif Ethiopic Condensed Bold"/>
                <a:cs typeface="Noto Serif Ethiopic Condensed Bold"/>
                <a:sym typeface="Noto Serif Ethiopic Condensed Bold"/>
              </a:rPr>
              <a:t>🆘 </a:t>
            </a:r>
            <a:r>
              <a:rPr lang="en-US" sz="3400">
                <a:solidFill>
                  <a:srgbClr val="000000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LEARNING SUPPORT &amp; LIFELINE</a:t>
            </a:r>
          </a:p>
          <a:p>
            <a:pPr algn="ctr">
              <a:lnSpc>
                <a:spcPts val="4559"/>
              </a:lnSpc>
            </a:pPr>
            <a:endParaRPr lang="en-US" sz="3400">
              <a:solidFill>
                <a:srgbClr val="000000"/>
              </a:solidFill>
              <a:latin typeface="Noto Serif Ethiopic Condensed"/>
              <a:ea typeface="Noto Serif Ethiopic Condensed"/>
              <a:cs typeface="Noto Serif Ethiopic Condensed"/>
              <a:sym typeface="Noto Serif Ethiopic Condensed"/>
            </a:endParaRPr>
          </a:p>
          <a:p>
            <a:pPr algn="ctr">
              <a:lnSpc>
                <a:spcPts val="4559"/>
              </a:lnSpc>
            </a:pPr>
            <a:endParaRPr lang="en-US" sz="3400">
              <a:solidFill>
                <a:srgbClr val="000000"/>
              </a:solidFill>
              <a:latin typeface="Noto Serif Ethiopic Condensed"/>
              <a:ea typeface="Noto Serif Ethiopic Condensed"/>
              <a:cs typeface="Noto Serif Ethiopic Condensed"/>
              <a:sym typeface="Noto Serif Ethiopic Condense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295401" y="2982895"/>
            <a:ext cx="6052840" cy="514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  <a:spcBef>
                <a:spcPct val="0"/>
              </a:spcBef>
            </a:pPr>
            <a:r>
              <a:rPr lang="en-US" sz="3400" dirty="0">
                <a:solidFill>
                  <a:srgbClr val="000000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🎮 </a:t>
            </a:r>
            <a:r>
              <a:rPr lang="en-US" sz="3400">
                <a:solidFill>
                  <a:srgbClr val="000000"/>
                </a:solidFill>
                <a:latin typeface="Noto Serif Ethiopic Condensed"/>
                <a:ea typeface="Noto Serif Ethiopic Condensed"/>
                <a:cs typeface="Noto Serif Ethiopic Condensed"/>
                <a:sym typeface="Noto Serif Ethiopic Condensed"/>
              </a:rPr>
              <a:t>CORE GAMEPLAY FEATURES</a:t>
            </a:r>
            <a:endParaRPr lang="en-US" sz="3400" dirty="0">
              <a:solidFill>
                <a:srgbClr val="000000"/>
              </a:solidFill>
              <a:latin typeface="Noto Serif Ethiopic Condensed"/>
              <a:ea typeface="Noto Serif Ethiopic Condensed"/>
              <a:cs typeface="Noto Serif Ethiopic Condensed"/>
              <a:sym typeface="Noto Serif Ethiopic Condense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78751" y="3926747"/>
            <a:ext cx="7296522" cy="285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4047" lvl="1" indent="-292024" algn="l">
              <a:lnSpc>
                <a:spcPts val="3246"/>
              </a:lnSpc>
              <a:buFont typeface="Arial"/>
              <a:buChar char="•"/>
            </a:pPr>
            <a:r>
              <a:rPr lang="en-US" sz="2705" b="1">
                <a:solidFill>
                  <a:srgbClr val="000000"/>
                </a:solidFill>
                <a:latin typeface="Cinzel Bold"/>
                <a:ea typeface="Cinzel Bold"/>
                <a:cs typeface="Cinzel Bold"/>
                <a:sym typeface="Cinzel Bold"/>
              </a:rPr>
              <a:t> Open-World Interactive EnvironmeNt.</a:t>
            </a:r>
          </a:p>
          <a:p>
            <a:pPr marL="584047" lvl="1" indent="-292024" algn="l">
              <a:lnSpc>
                <a:spcPts val="3246"/>
              </a:lnSpc>
              <a:buFont typeface="Arial"/>
              <a:buChar char="•"/>
            </a:pPr>
            <a:r>
              <a:rPr lang="en-US" sz="2705" b="1">
                <a:solidFill>
                  <a:srgbClr val="000000"/>
                </a:solidFill>
                <a:latin typeface="Cinzel Bold"/>
                <a:ea typeface="Cinzel Bold"/>
                <a:cs typeface="Cinzel Bold"/>
                <a:sym typeface="Cinzel Bold"/>
              </a:rPr>
              <a:t> Multiple Programming Language Paths.</a:t>
            </a:r>
          </a:p>
          <a:p>
            <a:pPr marL="584047" lvl="1" indent="-292024" algn="l">
              <a:lnSpc>
                <a:spcPts val="3246"/>
              </a:lnSpc>
              <a:buFont typeface="Arial"/>
              <a:buChar char="•"/>
            </a:pPr>
            <a:r>
              <a:rPr lang="en-US" sz="2705" b="1">
                <a:solidFill>
                  <a:srgbClr val="000000"/>
                </a:solidFill>
                <a:latin typeface="Cinzel Bold"/>
                <a:ea typeface="Cinzel Bold"/>
                <a:cs typeface="Cinzel Bold"/>
                <a:sym typeface="Cinzel Bold"/>
              </a:rPr>
              <a:t> Level-Based Coding Challenges.</a:t>
            </a:r>
          </a:p>
          <a:p>
            <a:pPr marL="584047" lvl="1" indent="-292024" algn="l">
              <a:lnSpc>
                <a:spcPts val="3246"/>
              </a:lnSpc>
              <a:buFont typeface="Arial"/>
              <a:buChar char="•"/>
            </a:pPr>
            <a:r>
              <a:rPr lang="en-US" sz="2705" b="1">
                <a:solidFill>
                  <a:srgbClr val="000000"/>
                </a:solidFill>
                <a:latin typeface="Cinzel Bold"/>
                <a:ea typeface="Cinzel Bold"/>
                <a:cs typeface="Cinzel Bold"/>
                <a:sym typeface="Cinzel Bold"/>
              </a:rPr>
              <a:t> Real-Time Feedback System.</a:t>
            </a:r>
          </a:p>
          <a:p>
            <a:pPr algn="l">
              <a:lnSpc>
                <a:spcPts val="3246"/>
              </a:lnSpc>
            </a:pPr>
            <a:endParaRPr lang="en-US" sz="2705" b="1">
              <a:solidFill>
                <a:srgbClr val="000000"/>
              </a:solidFill>
              <a:latin typeface="Cinzel Bold"/>
              <a:ea typeface="Cinzel Bold"/>
              <a:cs typeface="Cinzel Bold"/>
              <a:sym typeface="Cinzel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572015" y="7839654"/>
            <a:ext cx="17143970" cy="1390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27"/>
              </a:lnSpc>
              <a:spcBef>
                <a:spcPct val="0"/>
              </a:spcBef>
            </a:pPr>
            <a:r>
              <a:rPr lang="en-US" sz="4606">
                <a:solidFill>
                  <a:srgbClr val="274CA7"/>
                </a:solidFill>
                <a:latin typeface="Magnolia Script"/>
                <a:ea typeface="Magnolia Script"/>
                <a:cs typeface="Magnolia Script"/>
                <a:sym typeface="Magnolia Script"/>
              </a:rPr>
              <a:t>“A game-based platform combining coding,gamification,and learner support.”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282512" y="1146077"/>
            <a:ext cx="17214752" cy="62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19"/>
              </a:lnSpc>
            </a:pPr>
            <a:r>
              <a:rPr lang="en-US" sz="4099" u="sng">
                <a:solidFill>
                  <a:srgbClr val="2D2C2C"/>
                </a:solidFill>
                <a:latin typeface="Fredoka"/>
                <a:ea typeface="Fredoka"/>
                <a:cs typeface="Fredoka"/>
                <a:sym typeface="Fredoka"/>
              </a:rPr>
              <a:t>List Of Features Offered 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510085" y="3953454"/>
            <a:ext cx="7296522" cy="244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4047" lvl="1" indent="-292024" algn="l">
              <a:lnSpc>
                <a:spcPts val="3246"/>
              </a:lnSpc>
              <a:buFont typeface="Arial"/>
              <a:buChar char="•"/>
            </a:pPr>
            <a:r>
              <a:rPr lang="en-US" sz="2705" b="1">
                <a:solidFill>
                  <a:srgbClr val="000000"/>
                </a:solidFill>
                <a:latin typeface="Cinzel Bold"/>
                <a:ea typeface="Cinzel Bold"/>
                <a:cs typeface="Cinzel Bold"/>
                <a:sym typeface="Cinzel Bold"/>
              </a:rPr>
              <a:t>Game has a computer in which game will work</a:t>
            </a:r>
          </a:p>
          <a:p>
            <a:pPr marL="584047" lvl="1" indent="-292024" algn="l">
              <a:lnSpc>
                <a:spcPts val="3246"/>
              </a:lnSpc>
              <a:buFont typeface="Arial"/>
              <a:buChar char="•"/>
            </a:pPr>
            <a:r>
              <a:rPr lang="en-US" sz="2705" b="1">
                <a:solidFill>
                  <a:srgbClr val="000000"/>
                </a:solidFill>
                <a:latin typeface="Cinzel Bold"/>
                <a:ea typeface="Cinzel Bold"/>
                <a:cs typeface="Cinzel Bold"/>
                <a:sym typeface="Cinzel Bold"/>
              </a:rPr>
              <a:t>It Has Four Lifeline so that the user can try 4 four times and if cannot He/She can restart the game after 5 mins</a:t>
            </a: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9602" y="348348"/>
            <a:ext cx="3653057" cy="654853"/>
            <a:chOff x="0" y="0"/>
            <a:chExt cx="4870742" cy="8731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0704" cy="873125"/>
            </a:xfrm>
            <a:custGeom>
              <a:avLst/>
              <a:gdLst/>
              <a:ahLst/>
              <a:cxnLst/>
              <a:rect l="l" t="t" r="r" b="b"/>
              <a:pathLst>
                <a:path w="4870704" h="873125">
                  <a:moveTo>
                    <a:pt x="0" y="0"/>
                  </a:moveTo>
                  <a:lnTo>
                    <a:pt x="4870704" y="0"/>
                  </a:lnTo>
                  <a:lnTo>
                    <a:pt x="4870704" y="873125"/>
                  </a:lnTo>
                  <a:lnTo>
                    <a:pt x="0" y="8731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 b="-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44394" y="3303946"/>
            <a:ext cx="15895342" cy="6214821"/>
            <a:chOff x="0" y="0"/>
            <a:chExt cx="1291612" cy="50499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91612" cy="504999"/>
            </a:xfrm>
            <a:custGeom>
              <a:avLst/>
              <a:gdLst/>
              <a:ahLst/>
              <a:cxnLst/>
              <a:rect l="l" t="t" r="r" b="b"/>
              <a:pathLst>
                <a:path w="1291612" h="504999">
                  <a:moveTo>
                    <a:pt x="1088412" y="0"/>
                  </a:moveTo>
                  <a:cubicBezTo>
                    <a:pt x="1200636" y="0"/>
                    <a:pt x="1291612" y="113048"/>
                    <a:pt x="1291612" y="252500"/>
                  </a:cubicBezTo>
                  <a:cubicBezTo>
                    <a:pt x="1291612" y="391951"/>
                    <a:pt x="1200636" y="504999"/>
                    <a:pt x="1088412" y="504999"/>
                  </a:cubicBezTo>
                  <a:lnTo>
                    <a:pt x="203200" y="504999"/>
                  </a:lnTo>
                  <a:cubicBezTo>
                    <a:pt x="90976" y="504999"/>
                    <a:pt x="0" y="391951"/>
                    <a:pt x="0" y="252500"/>
                  </a:cubicBezTo>
                  <a:cubicBezTo>
                    <a:pt x="0" y="11304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B7EDF7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91612" cy="5430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260719" y="1159213"/>
            <a:ext cx="17926691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40"/>
              </a:lnSpc>
            </a:pPr>
            <a:r>
              <a:rPr lang="en-US" sz="4700">
                <a:solidFill>
                  <a:srgbClr val="274CA7"/>
                </a:solidFill>
                <a:latin typeface="Fredoka"/>
                <a:ea typeface="Fredoka"/>
                <a:cs typeface="Fredoka"/>
                <a:sym typeface="Fredoka"/>
              </a:rPr>
              <a:t>GOOGLE TECHNOLOGIES</a:t>
            </a:r>
          </a:p>
          <a:p>
            <a:pPr algn="l">
              <a:lnSpc>
                <a:spcPts val="5640"/>
              </a:lnSpc>
            </a:pPr>
            <a:r>
              <a:rPr lang="en-US" sz="4700">
                <a:solidFill>
                  <a:srgbClr val="274CA7"/>
                </a:solidFill>
                <a:latin typeface="Fredoka"/>
                <a:ea typeface="Fredoka"/>
                <a:cs typeface="Fredoka"/>
                <a:sym typeface="Fredoka"/>
              </a:rPr>
              <a:t>                          </a:t>
            </a:r>
            <a:r>
              <a:rPr lang="en-US" sz="4700">
                <a:solidFill>
                  <a:srgbClr val="4285F3"/>
                </a:solidFill>
                <a:latin typeface="Fredoka"/>
                <a:ea typeface="Fredoka"/>
                <a:cs typeface="Fredoka"/>
                <a:sym typeface="Fredoka"/>
              </a:rPr>
              <a:t>Used In The Solution: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10600" y="4472823"/>
            <a:ext cx="13666799" cy="454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8"/>
              </a:lnSpc>
              <a:spcBef>
                <a:spcPct val="0"/>
              </a:spcBef>
            </a:pPr>
            <a:endParaRPr/>
          </a:p>
          <a:p>
            <a:pPr algn="ctr">
              <a:lnSpc>
                <a:spcPts val="4439"/>
              </a:lnSpc>
              <a:spcBef>
                <a:spcPct val="0"/>
              </a:spcBef>
            </a:pPr>
            <a:r>
              <a:rPr lang="en-US" sz="3699" b="1">
                <a:solidFill>
                  <a:srgbClr val="274CA7"/>
                </a:solidFill>
                <a:latin typeface="Biski Bold"/>
                <a:ea typeface="Biski Bold"/>
                <a:cs typeface="Biski Bold"/>
                <a:sym typeface="Biski Bold"/>
              </a:rPr>
              <a:t>Gemini was used as an AI assistant during the game development process:</a:t>
            </a:r>
          </a:p>
          <a:p>
            <a:pPr algn="ctr">
              <a:lnSpc>
                <a:spcPts val="3918"/>
              </a:lnSpc>
              <a:spcBef>
                <a:spcPct val="0"/>
              </a:spcBef>
            </a:pPr>
            <a:endParaRPr lang="en-US" sz="3699" b="1">
              <a:solidFill>
                <a:srgbClr val="274CA7"/>
              </a:solidFill>
              <a:latin typeface="Biski Bold"/>
              <a:ea typeface="Biski Bold"/>
              <a:cs typeface="Biski Bold"/>
              <a:sym typeface="Biski Bold"/>
            </a:endParaRPr>
          </a:p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TT Drugs"/>
                <a:ea typeface="TT Drugs"/>
                <a:cs typeface="TT Drugs"/>
                <a:sym typeface="TT Drugs"/>
              </a:rPr>
              <a:t>🧠 Game Logic Support – Helped understand and improve coding logic.</a:t>
            </a:r>
          </a:p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TT Drugs"/>
                <a:ea typeface="TT Drugs"/>
                <a:cs typeface="TT Drugs"/>
                <a:sym typeface="TT Drugs"/>
              </a:rPr>
              <a:t>🛠 Bug Fixing Assistance – Helped identify errors and suggest fixes.</a:t>
            </a:r>
          </a:p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TT Drugs"/>
                <a:ea typeface="TT Drugs"/>
                <a:cs typeface="TT Drugs"/>
                <a:sym typeface="TT Drugs"/>
              </a:rPr>
              <a:t>📜 Code Assistance – Supported in writing and optimizing game scripts.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-443120" y="3672723"/>
            <a:ext cx="18010646" cy="64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4200" b="1" u="sng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Gemini AI (Google</a:t>
            </a:r>
          </a:p>
        </p:txBody>
      </p:sp>
    </p:spTree>
  </p:cSld>
  <p:clrMapOvr>
    <a:masterClrMapping/>
  </p:clrMapOvr>
  <p:transition>
    <p:circl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285384"/>
            <a:ext cx="18942857" cy="7001616"/>
            <a:chOff x="0" y="0"/>
            <a:chExt cx="4989065" cy="184404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89065" cy="1844047"/>
            </a:xfrm>
            <a:custGeom>
              <a:avLst/>
              <a:gdLst/>
              <a:ahLst/>
              <a:cxnLst/>
              <a:rect l="l" t="t" r="r" b="b"/>
              <a:pathLst>
                <a:path w="4989065" h="1844047">
                  <a:moveTo>
                    <a:pt x="0" y="0"/>
                  </a:moveTo>
                  <a:lnTo>
                    <a:pt x="4989065" y="0"/>
                  </a:lnTo>
                  <a:lnTo>
                    <a:pt x="4989065" y="1844047"/>
                  </a:lnTo>
                  <a:lnTo>
                    <a:pt x="0" y="1844047"/>
                  </a:lnTo>
                  <a:close/>
                </a:path>
              </a:pathLst>
            </a:custGeom>
            <a:solidFill>
              <a:srgbClr val="B7EDF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89065" cy="18821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19602" y="-9525"/>
            <a:ext cx="17228544" cy="979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19"/>
              </a:lnSpc>
            </a:pPr>
            <a:endParaRPr/>
          </a:p>
          <a:p>
            <a:pPr algn="l">
              <a:lnSpc>
                <a:spcPts val="5519"/>
              </a:lnSpc>
            </a:pPr>
            <a:r>
              <a:rPr lang="en-US" sz="4599" i="1">
                <a:solidFill>
                  <a:srgbClr val="274CA7"/>
                </a:solidFill>
                <a:latin typeface="Fredoka"/>
                <a:ea typeface="Fredoka"/>
                <a:cs typeface="Fredoka"/>
                <a:sym typeface="Fredoka"/>
              </a:rPr>
              <a:t>                                                   </a:t>
            </a:r>
          </a:p>
          <a:p>
            <a:pPr algn="l">
              <a:lnSpc>
                <a:spcPts val="5519"/>
              </a:lnSpc>
            </a:pPr>
            <a:endParaRPr lang="en-US" sz="4599" i="1">
              <a:solidFill>
                <a:srgbClr val="274CA7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algn="l">
              <a:lnSpc>
                <a:spcPts val="5166"/>
              </a:lnSpc>
            </a:pPr>
            <a:endParaRPr lang="en-US" sz="4599" i="1">
              <a:solidFill>
                <a:srgbClr val="274CA7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algn="l">
              <a:lnSpc>
                <a:spcPts val="5166"/>
              </a:lnSpc>
            </a:pPr>
            <a:endParaRPr lang="en-US" sz="4599" i="1">
              <a:solidFill>
                <a:srgbClr val="274CA7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algn="l">
              <a:lnSpc>
                <a:spcPts val="4227"/>
              </a:lnSpc>
            </a:pPr>
            <a:endParaRPr lang="en-US" sz="4599" i="1">
              <a:solidFill>
                <a:srgbClr val="274CA7"/>
              </a:solidFill>
              <a:latin typeface="Fredoka"/>
              <a:ea typeface="Fredoka"/>
              <a:cs typeface="Fredoka"/>
              <a:sym typeface="Fredoka"/>
            </a:endParaRPr>
          </a:p>
          <a:p>
            <a:pPr algn="l">
              <a:lnSpc>
                <a:spcPts val="4227"/>
              </a:lnSpc>
            </a:pPr>
            <a:r>
              <a:rPr lang="en-US" sz="3522">
                <a:solidFill>
                  <a:srgbClr val="434343"/>
                </a:solidFill>
                <a:latin typeface="Norwester"/>
                <a:ea typeface="Norwester"/>
                <a:cs typeface="Norwester"/>
                <a:sym typeface="Norwester"/>
              </a:rPr>
              <a:t>Due to the limited time available, we are developing a demo version of the concept with a small game terrain and a limited number of programming languages.</a:t>
            </a:r>
          </a:p>
          <a:p>
            <a:pPr algn="l">
              <a:lnSpc>
                <a:spcPts val="4227"/>
              </a:lnSpc>
            </a:pPr>
            <a:r>
              <a:rPr lang="en-US" sz="3522">
                <a:solidFill>
                  <a:srgbClr val="434343"/>
                </a:solidFill>
                <a:latin typeface="Norwester"/>
                <a:ea typeface="Norwester"/>
                <a:cs typeface="Norwester"/>
                <a:sym typeface="Norwester"/>
              </a:rPr>
              <a:t>This demo is intended to validate the idea and demonstrate how coding can be learned in a fun and engaging way.</a:t>
            </a:r>
          </a:p>
          <a:p>
            <a:pPr algn="l">
              <a:lnSpc>
                <a:spcPts val="4227"/>
              </a:lnSpc>
            </a:pPr>
            <a:endParaRPr lang="en-US" sz="3522">
              <a:solidFill>
                <a:srgbClr val="434343"/>
              </a:solidFill>
              <a:latin typeface="Norwester"/>
              <a:ea typeface="Norwester"/>
              <a:cs typeface="Norwester"/>
              <a:sym typeface="Norwester"/>
            </a:endParaRPr>
          </a:p>
          <a:p>
            <a:pPr algn="l">
              <a:lnSpc>
                <a:spcPts val="4227"/>
              </a:lnSpc>
            </a:pPr>
            <a:endParaRPr lang="en-US" sz="3522">
              <a:solidFill>
                <a:srgbClr val="434343"/>
              </a:solidFill>
              <a:latin typeface="Norwester"/>
              <a:ea typeface="Norwester"/>
              <a:cs typeface="Norwester"/>
              <a:sym typeface="Norwester"/>
            </a:endParaRPr>
          </a:p>
          <a:p>
            <a:pPr algn="l">
              <a:lnSpc>
                <a:spcPts val="4227"/>
              </a:lnSpc>
            </a:pPr>
            <a:r>
              <a:rPr lang="en-US" sz="3522">
                <a:solidFill>
                  <a:srgbClr val="434343"/>
                </a:solidFill>
                <a:latin typeface="Norwester"/>
                <a:ea typeface="Norwester"/>
                <a:cs typeface="Norwester"/>
                <a:sym typeface="Norwester"/>
              </a:rPr>
              <a:t>If the concept proves successful, we plan to expand it into a full-scale game with a larger environment, support for multiple programming languages, and the integration of Data Structures and Algorithms (DSA).</a:t>
            </a:r>
          </a:p>
          <a:p>
            <a:pPr algn="l">
              <a:lnSpc>
                <a:spcPts val="4227"/>
              </a:lnSpc>
            </a:pPr>
            <a:r>
              <a:rPr lang="en-US" sz="3522">
                <a:solidFill>
                  <a:srgbClr val="434343"/>
                </a:solidFill>
                <a:latin typeface="Norwester"/>
                <a:ea typeface="Norwester"/>
                <a:cs typeface="Norwester"/>
                <a:sym typeface="Norwester"/>
              </a:rPr>
              <a:t>This will help students learn both coding and DSA concepts in an easy and interactive manner.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319602" y="348348"/>
            <a:ext cx="3653057" cy="654853"/>
            <a:chOff x="0" y="0"/>
            <a:chExt cx="4870742" cy="87313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70704" cy="873125"/>
            </a:xfrm>
            <a:custGeom>
              <a:avLst/>
              <a:gdLst/>
              <a:ahLst/>
              <a:cxnLst/>
              <a:rect l="l" t="t" r="r" b="b"/>
              <a:pathLst>
                <a:path w="4870704" h="873125">
                  <a:moveTo>
                    <a:pt x="0" y="0"/>
                  </a:moveTo>
                  <a:lnTo>
                    <a:pt x="4870704" y="0"/>
                  </a:lnTo>
                  <a:lnTo>
                    <a:pt x="4870704" y="873125"/>
                  </a:lnTo>
                  <a:lnTo>
                    <a:pt x="0" y="8731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 b="-1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3550508" y="1139463"/>
            <a:ext cx="17926691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40"/>
              </a:lnSpc>
            </a:pPr>
            <a:r>
              <a:rPr lang="en-US" sz="4700">
                <a:solidFill>
                  <a:srgbClr val="4285F3"/>
                </a:solidFill>
                <a:latin typeface="Fredoka"/>
                <a:ea typeface="Fredoka"/>
                <a:cs typeface="Fredoka"/>
                <a:sym typeface="Fredoka"/>
              </a:rPr>
              <a:t>  Additional Details/</a:t>
            </a:r>
          </a:p>
          <a:p>
            <a:pPr algn="l">
              <a:lnSpc>
                <a:spcPts val="5640"/>
              </a:lnSpc>
            </a:pPr>
            <a:r>
              <a:rPr lang="en-US" sz="4700">
                <a:solidFill>
                  <a:srgbClr val="4285F3"/>
                </a:solidFill>
                <a:latin typeface="Fredoka"/>
                <a:ea typeface="Fredoka"/>
                <a:cs typeface="Fredoka"/>
                <a:sym typeface="Fredoka"/>
              </a:rPr>
              <a:t>                              </a:t>
            </a:r>
            <a:r>
              <a:rPr lang="en-US" sz="4700">
                <a:solidFill>
                  <a:srgbClr val="004AAD"/>
                </a:solidFill>
                <a:latin typeface="Fredoka"/>
                <a:ea typeface="Fredoka"/>
                <a:cs typeface="Fredoka"/>
                <a:sym typeface="Fredoka"/>
              </a:rPr>
              <a:t>Future Development</a:t>
            </a:r>
          </a:p>
        </p:txBody>
      </p:sp>
    </p:spTree>
  </p:cSld>
  <p:clrMapOvr>
    <a:masterClrMapping/>
  </p:clrMapOvr>
  <p:transition>
    <p:cover dir="r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777973" y="7798251"/>
            <a:ext cx="7242753" cy="1914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523"/>
              </a:lnSpc>
            </a:pPr>
            <a:r>
              <a:rPr lang="en-US" sz="98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Thank you!</a:t>
            </a:r>
          </a:p>
        </p:txBody>
      </p:sp>
    </p:spTree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628</Words>
  <Application>Microsoft Office PowerPoint</Application>
  <PresentationFormat>Custom</PresentationFormat>
  <Paragraphs>88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24" baseType="lpstr">
      <vt:lpstr>TT Drugs</vt:lpstr>
      <vt:lpstr>Noto Serif Ethiopic Condensed</vt:lpstr>
      <vt:lpstr>Magnolia Script</vt:lpstr>
      <vt:lpstr>Calibri</vt:lpstr>
      <vt:lpstr>Biski Bold</vt:lpstr>
      <vt:lpstr>Norwester</vt:lpstr>
      <vt:lpstr>TT Drugs Bold</vt:lpstr>
      <vt:lpstr>Cinzel Bold</vt:lpstr>
      <vt:lpstr>Fredoka</vt:lpstr>
      <vt:lpstr>Arimo</vt:lpstr>
      <vt:lpstr>Gagalin</vt:lpstr>
      <vt:lpstr>Sniglet</vt:lpstr>
      <vt:lpstr>Lato</vt:lpstr>
      <vt:lpstr>Arimo Bold</vt:lpstr>
      <vt:lpstr>Noto Serif Ethiopic Condensed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HackTrix TechSprint 2026 Presentation</dc:title>
  <dc:creator>Bhumika Yadav</dc:creator>
  <cp:lastModifiedBy>Bhumika Yadav</cp:lastModifiedBy>
  <cp:revision>2</cp:revision>
  <dcterms:created xsi:type="dcterms:W3CDTF">2006-08-16T00:00:00Z</dcterms:created>
  <dcterms:modified xsi:type="dcterms:W3CDTF">2026-01-31T09:32:55Z</dcterms:modified>
  <dc:identifier>DAG_5smxrjw</dc:identifier>
</cp:coreProperties>
</file>

<file path=docProps/thumbnail.jpeg>
</file>